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" panose="00000500000000000000" pitchFamily="2" charset="0"/>
      <p:regular r:id="rId8"/>
    </p:embeddedFont>
    <p:embeddedFont>
      <p:font typeface="Poppins Bold" panose="00000800000000000000" charset="0"/>
      <p:regular r:id="rId9"/>
    </p:embeddedFont>
    <p:embeddedFont>
      <p:font typeface="Poppins Light" panose="00000400000000000000" pitchFamily="2" charset="0"/>
      <p:regular r:id="rId10"/>
    </p:embeddedFont>
    <p:embeddedFont>
      <p:font typeface="Poppins Semi-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capture d’écran, logo&#10;&#10;Description générée automatiquement">
            <a:extLst>
              <a:ext uri="{FF2B5EF4-FFF2-40B4-BE49-F238E27FC236}">
                <a16:creationId xmlns:a16="http://schemas.microsoft.com/office/drawing/2014/main" id="{C03F302D-29B1-38C7-AFE7-B19507C5F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9" y="7995184"/>
            <a:ext cx="16649699" cy="4080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2649967" y="3848100"/>
            <a:ext cx="3985105" cy="1160537"/>
            <a:chOff x="0" y="-28575"/>
            <a:chExt cx="850636" cy="242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0636" cy="213917"/>
            </a:xfrm>
            <a:custGeom>
              <a:avLst/>
              <a:gdLst/>
              <a:ahLst/>
              <a:cxnLst/>
              <a:rect l="l" t="t" r="r" b="b"/>
              <a:pathLst>
                <a:path w="850636" h="213917">
                  <a:moveTo>
                    <a:pt x="106959" y="0"/>
                  </a:moveTo>
                  <a:lnTo>
                    <a:pt x="743677" y="0"/>
                  </a:lnTo>
                  <a:cubicBezTo>
                    <a:pt x="802749" y="0"/>
                    <a:pt x="850636" y="47887"/>
                    <a:pt x="850636" y="106959"/>
                  </a:cubicBezTo>
                  <a:lnTo>
                    <a:pt x="850636" y="106959"/>
                  </a:lnTo>
                  <a:cubicBezTo>
                    <a:pt x="850636" y="166030"/>
                    <a:pt x="802749" y="213917"/>
                    <a:pt x="743677" y="213917"/>
                  </a:cubicBezTo>
                  <a:lnTo>
                    <a:pt x="106959" y="213917"/>
                  </a:lnTo>
                  <a:cubicBezTo>
                    <a:pt x="47887" y="213917"/>
                    <a:pt x="0" y="166030"/>
                    <a:pt x="0" y="106959"/>
                  </a:cubicBezTo>
                  <a:lnTo>
                    <a:pt x="0" y="106959"/>
                  </a:lnTo>
                  <a:cubicBezTo>
                    <a:pt x="0" y="47887"/>
                    <a:pt x="47887" y="0"/>
                    <a:pt x="106959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50636" cy="242492"/>
            </a:xfrm>
            <a:prstGeom prst="rect">
              <a:avLst/>
            </a:prstGeom>
          </p:spPr>
          <p:txBody>
            <a:bodyPr lIns="62681" tIns="62681" rIns="62681" bIns="62681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80379" y="4229100"/>
            <a:ext cx="554724" cy="5547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0005" tIns="40005" rIns="40005" bIns="40005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6008979" y="4376024"/>
            <a:ext cx="166326" cy="276060"/>
          </a:xfrm>
          <a:custGeom>
            <a:avLst/>
            <a:gdLst/>
            <a:ahLst/>
            <a:cxnLst/>
            <a:rect l="l" t="t" r="r" b="b"/>
            <a:pathLst>
              <a:path w="166326" h="276060">
                <a:moveTo>
                  <a:pt x="166326" y="0"/>
                </a:moveTo>
                <a:lnTo>
                  <a:pt x="0" y="0"/>
                </a:lnTo>
                <a:lnTo>
                  <a:pt x="0" y="276060"/>
                </a:lnTo>
                <a:lnTo>
                  <a:pt x="166326" y="276060"/>
                </a:lnTo>
                <a:lnTo>
                  <a:pt x="1663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13373103" y="5394526"/>
            <a:ext cx="3429988" cy="1002172"/>
            <a:chOff x="0" y="0"/>
            <a:chExt cx="704166" cy="2139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4166" cy="213917"/>
            </a:xfrm>
            <a:custGeom>
              <a:avLst/>
              <a:gdLst/>
              <a:ahLst/>
              <a:cxnLst/>
              <a:rect l="l" t="t" r="r" b="b"/>
              <a:pathLst>
                <a:path w="704166" h="213917">
                  <a:moveTo>
                    <a:pt x="106959" y="0"/>
                  </a:moveTo>
                  <a:lnTo>
                    <a:pt x="597207" y="0"/>
                  </a:lnTo>
                  <a:cubicBezTo>
                    <a:pt x="656279" y="0"/>
                    <a:pt x="704166" y="47887"/>
                    <a:pt x="704166" y="106959"/>
                  </a:cubicBezTo>
                  <a:lnTo>
                    <a:pt x="704166" y="106959"/>
                  </a:lnTo>
                  <a:cubicBezTo>
                    <a:pt x="704166" y="166030"/>
                    <a:pt x="656279" y="213917"/>
                    <a:pt x="597207" y="213917"/>
                  </a:cubicBezTo>
                  <a:lnTo>
                    <a:pt x="106959" y="213917"/>
                  </a:lnTo>
                  <a:cubicBezTo>
                    <a:pt x="47887" y="213917"/>
                    <a:pt x="0" y="166030"/>
                    <a:pt x="0" y="106959"/>
                  </a:cubicBezTo>
                  <a:lnTo>
                    <a:pt x="0" y="106959"/>
                  </a:lnTo>
                  <a:cubicBezTo>
                    <a:pt x="0" y="47887"/>
                    <a:pt x="47887" y="0"/>
                    <a:pt x="106959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704166" cy="242492"/>
            </a:xfrm>
            <a:prstGeom prst="rect">
              <a:avLst/>
            </a:prstGeom>
          </p:spPr>
          <p:txBody>
            <a:bodyPr lIns="62681" tIns="62681" rIns="62681" bIns="62681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866374" y="5618250"/>
            <a:ext cx="554724" cy="554724"/>
            <a:chOff x="-31245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-31245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0005" tIns="40005" rIns="40005" bIns="40005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6070340" y="5755543"/>
            <a:ext cx="166326" cy="276060"/>
          </a:xfrm>
          <a:custGeom>
            <a:avLst/>
            <a:gdLst/>
            <a:ahLst/>
            <a:cxnLst/>
            <a:rect l="l" t="t" r="r" b="b"/>
            <a:pathLst>
              <a:path w="166326" h="276060">
                <a:moveTo>
                  <a:pt x="166326" y="0"/>
                </a:moveTo>
                <a:lnTo>
                  <a:pt x="0" y="0"/>
                </a:lnTo>
                <a:lnTo>
                  <a:pt x="0" y="276060"/>
                </a:lnTo>
                <a:lnTo>
                  <a:pt x="166326" y="276060"/>
                </a:lnTo>
                <a:lnTo>
                  <a:pt x="1663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7" name="Group 17"/>
          <p:cNvGrpSpPr/>
          <p:nvPr/>
        </p:nvGrpSpPr>
        <p:grpSpPr>
          <a:xfrm>
            <a:off x="12053204" y="2563776"/>
            <a:ext cx="4559387" cy="1002172"/>
            <a:chOff x="0" y="0"/>
            <a:chExt cx="973218" cy="2139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3218" cy="213917"/>
            </a:xfrm>
            <a:custGeom>
              <a:avLst/>
              <a:gdLst/>
              <a:ahLst/>
              <a:cxnLst/>
              <a:rect l="l" t="t" r="r" b="b"/>
              <a:pathLst>
                <a:path w="973218" h="213917">
                  <a:moveTo>
                    <a:pt x="106959" y="0"/>
                  </a:moveTo>
                  <a:lnTo>
                    <a:pt x="866260" y="0"/>
                  </a:lnTo>
                  <a:cubicBezTo>
                    <a:pt x="925331" y="0"/>
                    <a:pt x="973218" y="47887"/>
                    <a:pt x="973218" y="106959"/>
                  </a:cubicBezTo>
                  <a:lnTo>
                    <a:pt x="973218" y="106959"/>
                  </a:lnTo>
                  <a:cubicBezTo>
                    <a:pt x="973218" y="166030"/>
                    <a:pt x="925331" y="213917"/>
                    <a:pt x="866260" y="213917"/>
                  </a:cubicBezTo>
                  <a:lnTo>
                    <a:pt x="106959" y="213917"/>
                  </a:lnTo>
                  <a:cubicBezTo>
                    <a:pt x="47887" y="213917"/>
                    <a:pt x="0" y="166030"/>
                    <a:pt x="0" y="106959"/>
                  </a:cubicBezTo>
                  <a:lnTo>
                    <a:pt x="0" y="106959"/>
                  </a:lnTo>
                  <a:cubicBezTo>
                    <a:pt x="0" y="47887"/>
                    <a:pt x="47887" y="0"/>
                    <a:pt x="106959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973218" cy="242492"/>
            </a:xfrm>
            <a:prstGeom prst="rect">
              <a:avLst/>
            </a:prstGeom>
          </p:spPr>
          <p:txBody>
            <a:bodyPr lIns="62681" tIns="62681" rIns="62681" bIns="62681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697200" y="2787500"/>
            <a:ext cx="554724" cy="5547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0005" tIns="40005" rIns="40005" bIns="40005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5920631" y="2926832"/>
            <a:ext cx="166326" cy="276060"/>
          </a:xfrm>
          <a:custGeom>
            <a:avLst/>
            <a:gdLst/>
            <a:ahLst/>
            <a:cxnLst/>
            <a:rect l="l" t="t" r="r" b="b"/>
            <a:pathLst>
              <a:path w="166326" h="276060">
                <a:moveTo>
                  <a:pt x="166326" y="0"/>
                </a:moveTo>
                <a:lnTo>
                  <a:pt x="0" y="0"/>
                </a:lnTo>
                <a:lnTo>
                  <a:pt x="0" y="276060"/>
                </a:lnTo>
                <a:lnTo>
                  <a:pt x="166326" y="276060"/>
                </a:lnTo>
                <a:lnTo>
                  <a:pt x="1663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AutoShape 24"/>
          <p:cNvSpPr/>
          <p:nvPr/>
        </p:nvSpPr>
        <p:spPr>
          <a:xfrm flipV="1">
            <a:off x="11741811" y="2291816"/>
            <a:ext cx="0" cy="408473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6803091" y="2710211"/>
            <a:ext cx="875309" cy="712282"/>
          </a:xfrm>
          <a:custGeom>
            <a:avLst/>
            <a:gdLst/>
            <a:ahLst/>
            <a:cxnLst/>
            <a:rect l="l" t="t" r="r" b="b"/>
            <a:pathLst>
              <a:path w="875309" h="712282">
                <a:moveTo>
                  <a:pt x="0" y="0"/>
                </a:moveTo>
                <a:lnTo>
                  <a:pt x="875309" y="0"/>
                </a:lnTo>
                <a:lnTo>
                  <a:pt x="875309" y="712283"/>
                </a:lnTo>
                <a:lnTo>
                  <a:pt x="0" y="712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6" name="Freeform 26"/>
          <p:cNvSpPr/>
          <p:nvPr/>
        </p:nvSpPr>
        <p:spPr>
          <a:xfrm>
            <a:off x="16993589" y="5527017"/>
            <a:ext cx="737191" cy="737191"/>
          </a:xfrm>
          <a:custGeom>
            <a:avLst/>
            <a:gdLst/>
            <a:ahLst/>
            <a:cxnLst/>
            <a:rect l="l" t="t" r="r" b="b"/>
            <a:pathLst>
              <a:path w="737191" h="737191">
                <a:moveTo>
                  <a:pt x="0" y="0"/>
                </a:moveTo>
                <a:lnTo>
                  <a:pt x="737191" y="0"/>
                </a:lnTo>
                <a:lnTo>
                  <a:pt x="737191" y="737191"/>
                </a:lnTo>
                <a:lnTo>
                  <a:pt x="0" y="737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Freeform 27"/>
          <p:cNvSpPr/>
          <p:nvPr/>
        </p:nvSpPr>
        <p:spPr>
          <a:xfrm>
            <a:off x="16886270" y="4140764"/>
            <a:ext cx="785468" cy="859609"/>
          </a:xfrm>
          <a:custGeom>
            <a:avLst/>
            <a:gdLst/>
            <a:ahLst/>
            <a:cxnLst/>
            <a:rect l="l" t="t" r="r" b="b"/>
            <a:pathLst>
              <a:path w="785468" h="859609">
                <a:moveTo>
                  <a:pt x="0" y="0"/>
                </a:moveTo>
                <a:lnTo>
                  <a:pt x="785468" y="0"/>
                </a:lnTo>
                <a:lnTo>
                  <a:pt x="785468" y="859609"/>
                </a:lnTo>
                <a:lnTo>
                  <a:pt x="0" y="859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TextBox 28"/>
          <p:cNvSpPr txBox="1"/>
          <p:nvPr/>
        </p:nvSpPr>
        <p:spPr>
          <a:xfrm>
            <a:off x="13149510" y="4284345"/>
            <a:ext cx="2928690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spc="-7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UX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27486" y="2802042"/>
            <a:ext cx="3054745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spc="-7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Faster websites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0870" y="8648700"/>
            <a:ext cx="6883460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JAMAOUI Mouad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24687" y="8648700"/>
            <a:ext cx="3634613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0870" y="2139924"/>
            <a:ext cx="9412786" cy="2578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02"/>
              </a:lnSpc>
            </a:pPr>
            <a:r>
              <a:rPr lang="en-US" sz="7215" b="1" spc="-230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What is Partial Prerendering?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0870" y="5209237"/>
            <a:ext cx="9813788" cy="131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3823" lvl="1" indent="-231911" algn="l">
              <a:lnSpc>
                <a:spcPts val="2620"/>
              </a:lnSpc>
              <a:buFont typeface="Arial"/>
              <a:buChar char="•"/>
            </a:pPr>
            <a:r>
              <a:rPr lang="en-US" sz="2148" spc="5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Combine </a:t>
            </a:r>
            <a:r>
              <a:rPr lang="en-US" sz="2148" b="1" spc="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static </a:t>
            </a:r>
            <a:r>
              <a:rPr lang="en-US" sz="2148" spc="5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</a:t>
            </a:r>
            <a:r>
              <a:rPr lang="en-US" sz="2148" b="1" spc="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</a:t>
            </a:r>
            <a:r>
              <a:rPr lang="en-US" sz="2148" spc="5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components together in the same route.</a:t>
            </a:r>
          </a:p>
          <a:p>
            <a:pPr marL="463823" lvl="1" indent="-231911" algn="l">
              <a:lnSpc>
                <a:spcPts val="2620"/>
              </a:lnSpc>
              <a:buFont typeface="Arial"/>
              <a:buChar char="•"/>
            </a:pPr>
            <a:r>
              <a:rPr lang="en-US" sz="2148" spc="5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makes websites faster and improves </a:t>
            </a:r>
            <a:r>
              <a:rPr lang="en-US" sz="2148" b="1" spc="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SEO </a:t>
            </a:r>
            <a:r>
              <a:rPr lang="en-US" sz="2148" spc="5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&amp; </a:t>
            </a:r>
            <a:r>
              <a:rPr lang="en-US" sz="2148" b="1" spc="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UX</a:t>
            </a:r>
            <a:r>
              <a:rPr lang="en-US" sz="2148" spc="5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2620"/>
              </a:lnSpc>
            </a:pPr>
            <a:endParaRPr lang="en-US" sz="2148" spc="55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768786" y="5624420"/>
            <a:ext cx="1946125" cy="95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8"/>
              </a:lnSpc>
            </a:pPr>
            <a:r>
              <a:rPr lang="en-US" sz="3031" spc="-7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Better SEO</a:t>
            </a:r>
          </a:p>
          <a:p>
            <a:pPr algn="l">
              <a:lnSpc>
                <a:spcPts val="3698"/>
              </a:lnSpc>
            </a:pPr>
            <a:endParaRPr lang="en-US" sz="3031" spc="-78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064568"/>
            <a:ext cx="1650000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1392526" y="2080263"/>
            <a:ext cx="6136183" cy="5559400"/>
            <a:chOff x="0" y="0"/>
            <a:chExt cx="1921803" cy="1741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1803" cy="1741159"/>
            </a:xfrm>
            <a:custGeom>
              <a:avLst/>
              <a:gdLst/>
              <a:ahLst/>
              <a:cxnLst/>
              <a:rect l="l" t="t" r="r" b="b"/>
              <a:pathLst>
                <a:path w="1921803" h="1741159">
                  <a:moveTo>
                    <a:pt x="0" y="0"/>
                  </a:moveTo>
                  <a:lnTo>
                    <a:pt x="1921803" y="0"/>
                  </a:lnTo>
                  <a:lnTo>
                    <a:pt x="1921803" y="1741159"/>
                  </a:lnTo>
                  <a:lnTo>
                    <a:pt x="0" y="174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21803" cy="1769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32296" y="2290144"/>
            <a:ext cx="5656642" cy="5139638"/>
            <a:chOff x="0" y="0"/>
            <a:chExt cx="7542189" cy="685285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13336" r="13336"/>
            <a:stretch>
              <a:fillRect/>
            </a:stretch>
          </p:blipFill>
          <p:spPr>
            <a:xfrm>
              <a:off x="0" y="0"/>
              <a:ext cx="7542189" cy="6852851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8992459"/>
            <a:ext cx="6883460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JAMAOUI Mouad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4687" y="8992459"/>
            <a:ext cx="3634613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993425"/>
            <a:ext cx="8419288" cy="108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7215" b="1" spc="-23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Deep look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043" y="3563138"/>
            <a:ext cx="10093714" cy="318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169" lvl="1" indent="-279584" algn="l">
              <a:lnSpc>
                <a:spcPts val="3159"/>
              </a:lnSpc>
              <a:buFont typeface="Arial"/>
              <a:buChar char="•"/>
            </a:pPr>
            <a:r>
              <a:rPr lang="en-US" sz="2589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PPR sends prerendered content </a:t>
            </a:r>
            <a:r>
              <a:rPr lang="en-US" sz="2589" b="1" spc="6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immediately </a:t>
            </a:r>
            <a:r>
              <a:rPr lang="en-US" sz="2589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users.</a:t>
            </a:r>
          </a:p>
          <a:p>
            <a:pPr algn="l">
              <a:lnSpc>
                <a:spcPts val="3159"/>
              </a:lnSpc>
            </a:pPr>
            <a:endParaRPr lang="en-US" sz="2589" spc="6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59169" lvl="1" indent="-279584" algn="l">
              <a:lnSpc>
                <a:spcPts val="3159"/>
              </a:lnSpc>
              <a:buFont typeface="Arial"/>
              <a:buChar char="•"/>
            </a:pPr>
            <a:r>
              <a:rPr lang="en-US" sz="2589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 components </a:t>
            </a:r>
            <a:r>
              <a:rPr lang="en-US" sz="2589" b="1" spc="6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stream </a:t>
            </a:r>
            <a:r>
              <a:rPr lang="en-US" sz="2589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the server in parallel with the initial prerender, reducing wait times.</a:t>
            </a:r>
          </a:p>
          <a:p>
            <a:pPr algn="l">
              <a:lnSpc>
                <a:spcPts val="3159"/>
              </a:lnSpc>
            </a:pPr>
            <a:endParaRPr lang="en-US" sz="2589" spc="6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59169" lvl="1" indent="-279584" algn="l">
              <a:lnSpc>
                <a:spcPts val="3159"/>
              </a:lnSpc>
              <a:buFont typeface="Arial"/>
              <a:buChar char="•"/>
            </a:pPr>
            <a:r>
              <a:rPr lang="en-US" sz="2589" b="1" spc="6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Combines </a:t>
            </a:r>
            <a:r>
              <a:rPr lang="en-US" sz="2589" spc="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static and dynamic content into a single HTTP request to minimize network roundtrips.</a:t>
            </a:r>
          </a:p>
          <a:p>
            <a:pPr algn="l">
              <a:lnSpc>
                <a:spcPts val="3159"/>
              </a:lnSpc>
            </a:pPr>
            <a:endParaRPr lang="en-US" sz="2589" spc="6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3345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4200"/>
              </p:ext>
            </p:extLst>
          </p:nvPr>
        </p:nvGraphicFramePr>
        <p:xfrm>
          <a:off x="1028700" y="3639893"/>
          <a:ext cx="13555631" cy="4958599"/>
        </p:xfrm>
        <a:graphic>
          <a:graphicData uri="http://schemas.openxmlformats.org/drawingml/2006/table">
            <a:tbl>
              <a:tblPr/>
              <a:tblGrid>
                <a:gridCol w="7279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564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 dirty="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Use Case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Best 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30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Static 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SSG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016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Rarely updated dynamic 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ISR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667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Frequently updated dynamic 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SSR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763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Static and dynamic 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PPR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9577221"/>
            <a:ext cx="6883460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JAMAOUI Mouad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24687" y="9577221"/>
            <a:ext cx="3634613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38225"/>
            <a:ext cx="14090755" cy="207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7215" b="1" spc="-23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Choosing the Right Rendering Method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4396934"/>
            <a:chOff x="0" y="0"/>
            <a:chExt cx="21640800" cy="58625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5985" b="3429"/>
            <a:stretch>
              <a:fillRect/>
            </a:stretch>
          </p:blipFill>
          <p:spPr>
            <a:xfrm>
              <a:off x="0" y="0"/>
              <a:ext cx="21640800" cy="586257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8035993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13799284" y="5981371"/>
            <a:ext cx="3460016" cy="1498885"/>
            <a:chOff x="0" y="0"/>
            <a:chExt cx="911280" cy="3947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1280" cy="394768"/>
            </a:xfrm>
            <a:custGeom>
              <a:avLst/>
              <a:gdLst/>
              <a:ahLst/>
              <a:cxnLst/>
              <a:rect l="l" t="t" r="r" b="b"/>
              <a:pathLst>
                <a:path w="911280" h="394768">
                  <a:moveTo>
                    <a:pt x="197384" y="0"/>
                  </a:moveTo>
                  <a:lnTo>
                    <a:pt x="713896" y="0"/>
                  </a:lnTo>
                  <a:cubicBezTo>
                    <a:pt x="766245" y="0"/>
                    <a:pt x="816451" y="20796"/>
                    <a:pt x="853467" y="57812"/>
                  </a:cubicBezTo>
                  <a:cubicBezTo>
                    <a:pt x="890484" y="94829"/>
                    <a:pt x="911280" y="145035"/>
                    <a:pt x="911280" y="197384"/>
                  </a:cubicBezTo>
                  <a:lnTo>
                    <a:pt x="911280" y="197384"/>
                  </a:lnTo>
                  <a:cubicBezTo>
                    <a:pt x="911280" y="306396"/>
                    <a:pt x="822908" y="394768"/>
                    <a:pt x="713896" y="394768"/>
                  </a:cubicBezTo>
                  <a:lnTo>
                    <a:pt x="197384" y="394768"/>
                  </a:lnTo>
                  <a:cubicBezTo>
                    <a:pt x="88372" y="394768"/>
                    <a:pt x="0" y="306396"/>
                    <a:pt x="0" y="197384"/>
                  </a:cubicBezTo>
                  <a:lnTo>
                    <a:pt x="0" y="197384"/>
                  </a:lnTo>
                  <a:cubicBezTo>
                    <a:pt x="0" y="88372"/>
                    <a:pt x="88372" y="0"/>
                    <a:pt x="19738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911280" cy="423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29169" y="6229728"/>
            <a:ext cx="2735725" cy="1002172"/>
            <a:chOff x="0" y="0"/>
            <a:chExt cx="583951" cy="2139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3951" cy="213917"/>
            </a:xfrm>
            <a:custGeom>
              <a:avLst/>
              <a:gdLst/>
              <a:ahLst/>
              <a:cxnLst/>
              <a:rect l="l" t="t" r="r" b="b"/>
              <a:pathLst>
                <a:path w="583951" h="213917">
                  <a:moveTo>
                    <a:pt x="106959" y="0"/>
                  </a:moveTo>
                  <a:lnTo>
                    <a:pt x="476992" y="0"/>
                  </a:lnTo>
                  <a:cubicBezTo>
                    <a:pt x="536064" y="0"/>
                    <a:pt x="583951" y="47887"/>
                    <a:pt x="583951" y="106959"/>
                  </a:cubicBezTo>
                  <a:lnTo>
                    <a:pt x="583951" y="106959"/>
                  </a:lnTo>
                  <a:cubicBezTo>
                    <a:pt x="583951" y="166030"/>
                    <a:pt x="536064" y="213917"/>
                    <a:pt x="476992" y="213917"/>
                  </a:cubicBezTo>
                  <a:lnTo>
                    <a:pt x="106959" y="213917"/>
                  </a:lnTo>
                  <a:cubicBezTo>
                    <a:pt x="47887" y="213917"/>
                    <a:pt x="0" y="166030"/>
                    <a:pt x="0" y="106959"/>
                  </a:cubicBezTo>
                  <a:lnTo>
                    <a:pt x="0" y="106959"/>
                  </a:lnTo>
                  <a:cubicBezTo>
                    <a:pt x="0" y="47887"/>
                    <a:pt x="47887" y="0"/>
                    <a:pt x="106959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83951" cy="242492"/>
            </a:xfrm>
            <a:prstGeom prst="rect">
              <a:avLst/>
            </a:prstGeom>
          </p:spPr>
          <p:txBody>
            <a:bodyPr lIns="62681" tIns="62681" rIns="62681" bIns="62681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34533" y="6456390"/>
            <a:ext cx="554724" cy="5547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40005" tIns="40005" rIns="40005" bIns="40005" rtlCol="0" anchor="ctr"/>
            <a:lstStyle/>
            <a:p>
              <a:pPr algn="ctr">
                <a:lnSpc>
                  <a:spcPts val="2318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128732" y="6595722"/>
            <a:ext cx="166326" cy="276060"/>
          </a:xfrm>
          <a:custGeom>
            <a:avLst/>
            <a:gdLst/>
            <a:ahLst/>
            <a:cxnLst/>
            <a:rect l="l" t="t" r="r" b="b"/>
            <a:pathLst>
              <a:path w="166326" h="276060">
                <a:moveTo>
                  <a:pt x="166326" y="0"/>
                </a:moveTo>
                <a:lnTo>
                  <a:pt x="0" y="0"/>
                </a:lnTo>
                <a:lnTo>
                  <a:pt x="0" y="276060"/>
                </a:lnTo>
                <a:lnTo>
                  <a:pt x="166326" y="276060"/>
                </a:lnTo>
                <a:lnTo>
                  <a:pt x="1663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4449626" y="6391539"/>
            <a:ext cx="1484907" cy="61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3701" spc="-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PAUSE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920438"/>
            <a:ext cx="11885037" cy="140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42"/>
              </a:lnSpc>
            </a:pPr>
            <a:r>
              <a:rPr lang="en-US" sz="7815" b="1" spc="-45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Coding DEMO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992459"/>
            <a:ext cx="6883460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Let’s Do 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24687" y="8992459"/>
            <a:ext cx="3634613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JAMAOUI MOUAD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4396934"/>
            <a:chOff x="0" y="0"/>
            <a:chExt cx="21640800" cy="58625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9669" b="29669"/>
            <a:stretch>
              <a:fillRect/>
            </a:stretch>
          </p:blipFill>
          <p:spPr>
            <a:xfrm>
              <a:off x="0" y="0"/>
              <a:ext cx="21640800" cy="5862579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28700" y="8035993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13799284" y="5981371"/>
            <a:ext cx="3460016" cy="1498885"/>
            <a:chOff x="0" y="0"/>
            <a:chExt cx="4613354" cy="199851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613354" cy="1998514"/>
              <a:chOff x="0" y="0"/>
              <a:chExt cx="911280" cy="39476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11280" cy="394768"/>
              </a:xfrm>
              <a:custGeom>
                <a:avLst/>
                <a:gdLst/>
                <a:ahLst/>
                <a:cxnLst/>
                <a:rect l="l" t="t" r="r" b="b"/>
                <a:pathLst>
                  <a:path w="911280" h="394768">
                    <a:moveTo>
                      <a:pt x="197384" y="0"/>
                    </a:moveTo>
                    <a:lnTo>
                      <a:pt x="713896" y="0"/>
                    </a:lnTo>
                    <a:cubicBezTo>
                      <a:pt x="766245" y="0"/>
                      <a:pt x="816451" y="20796"/>
                      <a:pt x="853467" y="57812"/>
                    </a:cubicBezTo>
                    <a:cubicBezTo>
                      <a:pt x="890484" y="94829"/>
                      <a:pt x="911280" y="145035"/>
                      <a:pt x="911280" y="197384"/>
                    </a:cubicBezTo>
                    <a:lnTo>
                      <a:pt x="911280" y="197384"/>
                    </a:lnTo>
                    <a:cubicBezTo>
                      <a:pt x="911280" y="306396"/>
                      <a:pt x="822908" y="394768"/>
                      <a:pt x="713896" y="394768"/>
                    </a:cubicBezTo>
                    <a:lnTo>
                      <a:pt x="197384" y="394768"/>
                    </a:lnTo>
                    <a:cubicBezTo>
                      <a:pt x="88372" y="394768"/>
                      <a:pt x="0" y="306396"/>
                      <a:pt x="0" y="197384"/>
                    </a:cubicBezTo>
                    <a:lnTo>
                      <a:pt x="0" y="197384"/>
                    </a:lnTo>
                    <a:cubicBezTo>
                      <a:pt x="0" y="88372"/>
                      <a:pt x="88372" y="0"/>
                      <a:pt x="19738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911280" cy="423343"/>
              </a:xfrm>
              <a:prstGeom prst="rect">
                <a:avLst/>
              </a:prstGeom>
            </p:spPr>
            <p:txBody>
              <a:bodyPr lIns="41171" tIns="41171" rIns="41171" bIns="41171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39846" y="331142"/>
              <a:ext cx="3647633" cy="1336229"/>
              <a:chOff x="0" y="0"/>
              <a:chExt cx="583951" cy="21391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83951" cy="213917"/>
              </a:xfrm>
              <a:custGeom>
                <a:avLst/>
                <a:gdLst/>
                <a:ahLst/>
                <a:cxnLst/>
                <a:rect l="l" t="t" r="r" b="b"/>
                <a:pathLst>
                  <a:path w="583951" h="213917">
                    <a:moveTo>
                      <a:pt x="106959" y="0"/>
                    </a:moveTo>
                    <a:lnTo>
                      <a:pt x="476992" y="0"/>
                    </a:lnTo>
                    <a:cubicBezTo>
                      <a:pt x="536064" y="0"/>
                      <a:pt x="583951" y="47887"/>
                      <a:pt x="583951" y="106959"/>
                    </a:cubicBezTo>
                    <a:lnTo>
                      <a:pt x="583951" y="106959"/>
                    </a:lnTo>
                    <a:cubicBezTo>
                      <a:pt x="583951" y="166030"/>
                      <a:pt x="536064" y="213917"/>
                      <a:pt x="476992" y="213917"/>
                    </a:cubicBezTo>
                    <a:lnTo>
                      <a:pt x="106959" y="213917"/>
                    </a:lnTo>
                    <a:cubicBezTo>
                      <a:pt x="47887" y="213917"/>
                      <a:pt x="0" y="166030"/>
                      <a:pt x="0" y="106959"/>
                    </a:cubicBezTo>
                    <a:lnTo>
                      <a:pt x="0" y="106959"/>
                    </a:lnTo>
                    <a:cubicBezTo>
                      <a:pt x="0" y="47887"/>
                      <a:pt x="47887" y="0"/>
                      <a:pt x="1069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583951" cy="2424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846999" y="633358"/>
              <a:ext cx="739632" cy="73963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422" tIns="32422" rIns="32422" bIns="32422" rtlCol="0" anchor="ctr"/>
              <a:lstStyle/>
              <a:p>
                <a:pPr algn="ctr">
                  <a:lnSpc>
                    <a:spcPts val="2318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 flipH="1">
              <a:off x="3105931" y="819134"/>
              <a:ext cx="221768" cy="368080"/>
            </a:xfrm>
            <a:custGeom>
              <a:avLst/>
              <a:gdLst/>
              <a:ahLst/>
              <a:cxnLst/>
              <a:rect l="l" t="t" r="r" b="b"/>
              <a:pathLst>
                <a:path w="221768" h="368080">
                  <a:moveTo>
                    <a:pt x="221768" y="0"/>
                  </a:moveTo>
                  <a:lnTo>
                    <a:pt x="0" y="0"/>
                  </a:lnTo>
                  <a:lnTo>
                    <a:pt x="0" y="368080"/>
                  </a:lnTo>
                  <a:lnTo>
                    <a:pt x="221768" y="368080"/>
                  </a:lnTo>
                  <a:lnTo>
                    <a:pt x="221768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40694" y="568373"/>
              <a:ext cx="1979876" cy="806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5"/>
                </a:lnSpc>
              </a:pPr>
              <a:r>
                <a:rPr lang="en-US" sz="3701" spc="-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FINISH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5920438"/>
            <a:ext cx="11885037" cy="140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42"/>
              </a:lnSpc>
            </a:pPr>
            <a:r>
              <a:rPr lang="en-US" sz="7815" b="1" spc="-45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Grateful for Your Time!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8992459"/>
            <a:ext cx="6883460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24687" y="8992459"/>
            <a:ext cx="3634613" cy="30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8"/>
              </a:lnSpc>
            </a:pPr>
            <a:r>
              <a:rPr lang="en-US" sz="1900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JAMAOUI MOUAD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133</Words>
  <Application>Microsoft Office PowerPoint</Application>
  <PresentationFormat>Personnalisé</PresentationFormat>
  <Paragraphs>37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Poppins Semi-Bold</vt:lpstr>
      <vt:lpstr>Poppins Light</vt:lpstr>
      <vt:lpstr>Arial</vt:lpstr>
      <vt:lpstr>Calibri</vt:lpstr>
      <vt:lpstr>Poppins</vt:lpstr>
      <vt:lpstr>Poppins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 PRERENDERING (PPR)</dc:title>
  <cp:lastModifiedBy>Mouad Jamaoui</cp:lastModifiedBy>
  <cp:revision>2</cp:revision>
  <dcterms:created xsi:type="dcterms:W3CDTF">2006-08-16T00:00:00Z</dcterms:created>
  <dcterms:modified xsi:type="dcterms:W3CDTF">2025-01-26T15:41:08Z</dcterms:modified>
  <dc:identifier>DAGdTVknA7E</dc:identifier>
</cp:coreProperties>
</file>